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2" r:id="rId3"/>
    <p:sldId id="298" r:id="rId4"/>
    <p:sldId id="300" r:id="rId5"/>
    <p:sldId id="346" r:id="rId6"/>
    <p:sldId id="343" r:id="rId7"/>
    <p:sldId id="354" r:id="rId8"/>
    <p:sldId id="356" r:id="rId9"/>
    <p:sldId id="341" r:id="rId10"/>
    <p:sldId id="34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9BD"/>
    <a:srgbClr val="F3AF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9"/>
    <p:restoredTop sz="73712"/>
  </p:normalViewPr>
  <p:slideViewPr>
    <p:cSldViewPr snapToGrid="0" snapToObjects="1">
      <p:cViewPr varScale="1">
        <p:scale>
          <a:sx n="82" d="100"/>
          <a:sy n="82" d="100"/>
        </p:scale>
        <p:origin x="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212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3B0942-33D0-A247-A39F-120C8A935B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6684A-0C9A-E14D-B76F-30320A3E9B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5BE68-9447-9C43-9B9F-9CB59F347BB6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24CEC-32C0-7244-B683-6F27C72325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D80CD-A2DA-734A-BA6C-06E247C7BF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E0908-5677-0246-A58F-4F121FC01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1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A9218-2EDA-D144-AF3C-7974D40AF4E6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09E6C9-B4F1-DA40-B9D7-579DE7F5D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3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1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6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6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87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96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02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93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09E6C9-B4F1-DA40-B9D7-579DE7F5D5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68AE3-2DE9-954F-AD8A-E7CDC1E86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96E958-E17D-404B-81C4-9D6B615C4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CAFFA-780D-2D4F-ACD6-E639DB1A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4579F-ABB2-F645-B0E4-3583D5A61F98}" type="datetime1">
              <a:rPr lang="en-GB" smtClean="0"/>
              <a:t>09/09/2022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05AD4-0757-FC4C-AD06-78D8C463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6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50377-1344-D841-B944-92B15865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D7083-EF0A-554B-9E64-0D9D80FC1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04256-B021-A446-AEAA-C0C49D3E4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E2DE-6265-E94D-AF1D-A671DDF08FF8}" type="datetime1">
              <a:rPr lang="en-GB" smtClean="0"/>
              <a:t>09/09/2022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D7395-E3A4-4247-853E-561E2CE4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91FC1-F493-754D-AAED-D58E1FEEF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F7664D-CBC0-4447-A5AD-F8237B064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674CDB-1747-4942-B91C-0E6F13EDE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1C29F-BD1D-6149-88BB-537317029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CAFC6-897D-964F-9D5E-044750BE5C03}" type="datetime1">
              <a:rPr lang="en-GB" smtClean="0"/>
              <a:t>09/09/2022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EF41C-D9ED-9049-9C21-0C073FF0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8B11E-0E72-6749-AAC6-6AB2E5F9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9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EC59-C9FB-5D46-8E42-17781A2D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02CBC-1966-1747-93DC-465230D7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62158-FFE6-8D44-ADAE-DBC25A8F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245C8-E7F2-8145-92C6-12DFB08FE07D}" type="datetime1">
              <a:rPr lang="en-GB" smtClean="0"/>
              <a:t>09/09/2022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0E089-D2BC-034C-938D-62D3BEAA2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42367-9B5E-394C-A146-F0BEEB9D8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6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76C34-C7CD-B946-8ABB-11700E1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C3072-C435-2A45-87DE-2523B5FD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AA488-3216-8F49-A0A1-48389324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93BF-CD15-8C4E-97DA-00652A18821F}" type="datetime1">
              <a:rPr lang="en-GB" smtClean="0"/>
              <a:t>09/09/2022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695D-A73D-F348-B6E4-DF60F4F0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912BC-114B-3449-A65C-4C588878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90BE1-B8AA-A34F-9519-BF615CB4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53A6-AC92-CD4C-B37A-13B3DE00A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986EC-7DB3-FB4D-A65D-B9EE43EEF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174A5-7DAB-744C-B533-F1B6D177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BA418-3BDD-8C49-9810-43FB0590B508}" type="datetime1">
              <a:rPr lang="en-GB" smtClean="0"/>
              <a:t>09/09/2022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AB3909-4C51-6C4A-9427-354A2026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D7716-FEE1-3141-8CFF-65F24743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6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86D5-7083-474D-AD1C-73292A9C7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13AA5-6375-FD46-BE26-18ED25672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38DF5-D56D-4844-9CE7-3290B676F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4FF8E3-5D07-1442-9746-D6253D812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09CA7-1311-834F-AA84-4718ECD4C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54833-F94F-0B43-BF8E-F8D3AD0A3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1558D-020D-D048-B6F1-949708A30229}" type="datetime1">
              <a:rPr lang="en-GB" smtClean="0"/>
              <a:t>09/09/2022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8E8710-7EC3-E94A-B3C5-33737755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7BD3C2-77FB-C845-995E-78A97E3B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05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E2B69-FB5B-DD44-8F31-4D3F1F514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91BCE-E6C1-564F-80A8-44D172CF9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180B-356B-5940-8578-9C34B33BF615}" type="datetime1">
              <a:rPr lang="en-GB" smtClean="0"/>
              <a:t>09/09/2022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5CBA7-37EC-6E4E-B894-114538DC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1AB8B-063B-BC43-9DEF-D95556B4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4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634A19-E2C2-824B-8A79-905D0620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424E-7EC9-114C-A29D-9B152E6F5C70}" type="datetime1">
              <a:rPr lang="en-GB" smtClean="0"/>
              <a:t>09/09/2022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98143-1EEE-B849-9799-5208231C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D861A-3434-6F46-9B96-C3722490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1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DB67D-FF82-8146-B2F7-82BBC2D59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DA4CA-AC95-9444-AD5C-4AFF8B2EA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69265-5963-0443-BE32-72E7D351E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7AC30-0D0B-B94A-90A9-92CA9B72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579B6-CBCC-B34A-91A3-CF03D0B1F32A}" type="datetime1">
              <a:rPr lang="en-GB" smtClean="0"/>
              <a:t>09/09/2022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4BF5E-B3FA-B047-88A7-77776ECA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BC379-5631-AD4D-AD5A-DA5C80EF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6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0F83-A22E-9C4C-A9AF-21ACDB42E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BB04E9-0179-EC49-BD24-E88A5669D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DEDF4-8982-5947-822E-3F7C12DF7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C5022-7EC3-AC48-9E34-B7E9EE78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6467-5AA3-AA47-896D-D2C494084BE4}" type="datetime1">
              <a:rPr lang="en-GB" smtClean="0"/>
              <a:t>09/09/2022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4051D-1781-9647-AEF4-AF3132DA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00670-A765-C640-95E0-7ACBCB43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2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17A4F-0ECE-284C-BC6E-FBE96321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17522-E601-5842-8DA0-081EFDED6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09225-475B-334C-8EB1-1362F3BB2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85A82-C89C-0547-B72D-CFDE4306B78F}" type="datetime1">
              <a:rPr lang="en-GB" smtClean="0"/>
              <a:t>09/09/2022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6463-418F-4642-B2B0-311500232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0793E-5D0F-934C-BA87-CCA1A89B3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00388-C417-6A41-8AB9-BCAC2170D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8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Care outline">
            <a:extLst>
              <a:ext uri="{FF2B5EF4-FFF2-40B4-BE49-F238E27FC236}">
                <a16:creationId xmlns:a16="http://schemas.microsoft.com/office/drawing/2014/main" id="{0F6C16C2-9B08-9645-979D-5F634AE543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2F2FB-ED56-AD4F-90C8-DA485609E8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en-US" sz="6600" i="1" dirty="0">
                <a:solidFill>
                  <a:srgbClr val="FFFFFF"/>
                </a:solidFill>
                <a:latin typeface="Helvetica" pitchFamily="2" charset="0"/>
              </a:rPr>
              <a:t>INSERT NAME</a:t>
            </a:r>
            <a:br>
              <a:rPr lang="en-US" sz="6600" dirty="0">
                <a:solidFill>
                  <a:srgbClr val="FFFFFF"/>
                </a:solidFill>
                <a:latin typeface="Helvetica" pitchFamily="2" charset="0"/>
              </a:rPr>
            </a:br>
            <a:r>
              <a:rPr lang="en-US" sz="6600" dirty="0">
                <a:solidFill>
                  <a:srgbClr val="FFFFFF"/>
                </a:solidFill>
                <a:latin typeface="Helvetica" pitchFamily="2" charset="0"/>
              </a:rPr>
              <a:t>SCHOOL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2E4CDD5-2547-F044-8753-67112B08D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Your role in supporting children with SEND</a:t>
            </a:r>
          </a:p>
        </p:txBody>
      </p:sp>
      <p:sp>
        <p:nvSpPr>
          <p:cNvPr id="77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9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140A9350-7BFB-744E-9E60-BEB71967F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2694357"/>
            <a:ext cx="5294716" cy="1469283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951BEE99-34B9-7F41-993C-398C324495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7374" y="643467"/>
            <a:ext cx="392760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7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AB64A-D36E-B544-854E-A00D178FB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683" y="2728916"/>
            <a:ext cx="4561369" cy="2346229"/>
          </a:xfrm>
          <a:prstGeom prst="ellipse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100" b="1" kern="120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To differentiate is to acknowledge diversity &amp; to take action to ensure </a:t>
            </a:r>
            <a:r>
              <a:rPr lang="en-US" sz="3100" b="1">
                <a:solidFill>
                  <a:srgbClr val="595959"/>
                </a:solidFill>
              </a:rPr>
              <a:t>it</a:t>
            </a:r>
            <a:r>
              <a:rPr lang="en-US" sz="3100" b="1" kern="120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 doesn’t lead to disadvantage</a:t>
            </a:r>
            <a:br>
              <a:rPr lang="en-US" sz="1800" kern="1200">
                <a:solidFill>
                  <a:srgbClr val="595959"/>
                </a:solidFill>
                <a:latin typeface="+mj-lt"/>
                <a:ea typeface="+mj-ea"/>
                <a:cs typeface="+mj-cs"/>
              </a:rPr>
            </a:br>
            <a:endParaRPr lang="en-US" sz="1800" kern="1200" dirty="0">
              <a:solidFill>
                <a:srgbClr val="59595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Graphic 5" descr="Group of people with solid fill">
            <a:extLst>
              <a:ext uri="{FF2B5EF4-FFF2-40B4-BE49-F238E27FC236}">
                <a16:creationId xmlns:a16="http://schemas.microsoft.com/office/drawing/2014/main" id="{0692B2F4-125A-444E-974B-1CF395392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10935" y="1725782"/>
            <a:ext cx="3441405" cy="344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5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3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54CC3-CE00-D04B-81EE-AFA4DAC2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You can find information about pupils with SEND in…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E78BF-E7EE-2240-91A3-E0A359B63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" y="2807208"/>
            <a:ext cx="3429000" cy="3410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200" dirty="0">
                <a:highlight>
                  <a:srgbClr val="FFFF00"/>
                </a:highlight>
              </a:rPr>
              <a:t>INSERT INFO HERE</a:t>
            </a:r>
          </a:p>
          <a:p>
            <a:pPr marL="457200" indent="-457200">
              <a:buAutoNum type="arabicPeriod"/>
            </a:pPr>
            <a:r>
              <a:rPr lang="en-US" sz="2200" dirty="0">
                <a:highlight>
                  <a:srgbClr val="FFFF00"/>
                </a:highlight>
              </a:rPr>
              <a:t>INSERT INFO HERE</a:t>
            </a:r>
          </a:p>
          <a:p>
            <a:pPr marL="457200" indent="-457200">
              <a:buAutoNum type="arabicPeriod"/>
            </a:pPr>
            <a:r>
              <a:rPr lang="en-US" sz="2200" dirty="0">
                <a:highlight>
                  <a:srgbClr val="FFFF00"/>
                </a:highlight>
              </a:rPr>
              <a:t>INSERT INFO HERE</a:t>
            </a:r>
          </a:p>
        </p:txBody>
      </p:sp>
      <p:pic>
        <p:nvPicPr>
          <p:cNvPr id="5" name="Graphic 4" descr="Treasure Map outline">
            <a:extLst>
              <a:ext uri="{FF2B5EF4-FFF2-40B4-BE49-F238E27FC236}">
                <a16:creationId xmlns:a16="http://schemas.microsoft.com/office/drawing/2014/main" id="{1647A7C2-379D-8A4F-AD3F-FE20DB1BC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17236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8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061C81-0F35-EC4A-92F2-87DF0D0D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264" y="584862"/>
            <a:ext cx="11139854" cy="930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600" dirty="0">
                <a:solidFill>
                  <a:srgbClr val="FFFFFF"/>
                </a:solidFill>
              </a:rPr>
              <a:t>What do we know about our pupils' additional needs?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Classroom outline">
            <a:extLst>
              <a:ext uri="{FF2B5EF4-FFF2-40B4-BE49-F238E27FC236}">
                <a16:creationId xmlns:a16="http://schemas.microsoft.com/office/drawing/2014/main" id="{65654885-F1F8-5B4D-94DA-80958C1D189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74213" y="2426818"/>
            <a:ext cx="3997637" cy="399763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A18E6-06A8-C145-AE74-5702805D3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9175" y="2426817"/>
            <a:ext cx="5200625" cy="3750145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INSERT FIGURES SEN SUPPORT, EHCP</a:t>
            </a:r>
          </a:p>
          <a:p>
            <a:r>
              <a:rPr lang="en-US" dirty="0">
                <a:highlight>
                  <a:srgbClr val="FFFF00"/>
                </a:highlight>
              </a:rPr>
              <a:t>NEEDS </a:t>
            </a:r>
          </a:p>
          <a:p>
            <a:r>
              <a:rPr lang="en-US" dirty="0">
                <a:highlight>
                  <a:srgbClr val="FFFF00"/>
                </a:highlight>
              </a:rPr>
              <a:t>DISTRIBUTION</a:t>
            </a:r>
          </a:p>
          <a:p>
            <a:r>
              <a:rPr lang="en-US" dirty="0">
                <a:highlight>
                  <a:srgbClr val="FFFF00"/>
                </a:highlight>
              </a:rPr>
              <a:t>LA comparisons/context?</a:t>
            </a:r>
          </a:p>
          <a:p>
            <a:r>
              <a:rPr lang="en-US" dirty="0">
                <a:highlight>
                  <a:srgbClr val="FFFF00"/>
                </a:highlight>
              </a:rPr>
              <a:t>Specifics</a:t>
            </a:r>
          </a:p>
          <a:p>
            <a:r>
              <a:rPr lang="en-US" dirty="0"/>
              <a:t>GDPR </a:t>
            </a:r>
          </a:p>
        </p:txBody>
      </p:sp>
    </p:spTree>
    <p:extLst>
      <p:ext uri="{BB962C8B-B14F-4D97-AF65-F5344CB8AC3E}">
        <p14:creationId xmlns:p14="http://schemas.microsoft.com/office/powerpoint/2010/main" val="208116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061C81-0F35-EC4A-92F2-87DF0D0D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Identifying Needs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A18E6-06A8-C145-AE74-5702805D3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highlight>
                  <a:srgbClr val="FFFF00"/>
                </a:highlight>
              </a:rPr>
              <a:t>What do I look for?</a:t>
            </a:r>
          </a:p>
          <a:p>
            <a:r>
              <a:rPr lang="en-US" sz="2200" dirty="0">
                <a:highlight>
                  <a:srgbClr val="FFFF00"/>
                </a:highlight>
              </a:rPr>
              <a:t>What do I do?</a:t>
            </a:r>
          </a:p>
          <a:p>
            <a:r>
              <a:rPr lang="en-US" sz="2200" dirty="0">
                <a:highlight>
                  <a:srgbClr val="FFFF00"/>
                </a:highlight>
              </a:rPr>
              <a:t>Who can I talk to?</a:t>
            </a:r>
          </a:p>
        </p:txBody>
      </p:sp>
      <p:pic>
        <p:nvPicPr>
          <p:cNvPr id="5" name="Graphic 4" descr="Flag1 outline">
            <a:extLst>
              <a:ext uri="{FF2B5EF4-FFF2-40B4-BE49-F238E27FC236}">
                <a16:creationId xmlns:a16="http://schemas.microsoft.com/office/drawing/2014/main" id="{4370D1F1-89E2-8442-88F7-D5DF3141B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9048" y="699516"/>
            <a:ext cx="5458968" cy="545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1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5AA03EDC-7067-4DFF-B672-541D016AA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EBF3E39-B0BE-496A-8604-9007470FF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654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54CC3-CE00-D04B-81EE-AFA4DAC2A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442" y="520838"/>
            <a:ext cx="4353116" cy="147466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kern="1200" dirty="0">
                <a:solidFill>
                  <a:srgbClr val="595959"/>
                </a:solidFill>
                <a:latin typeface="+mj-lt"/>
                <a:ea typeface="+mj-ea"/>
                <a:cs typeface="+mj-cs"/>
              </a:rPr>
              <a:t>Do children with SEND spend their time...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E78BF-E7EE-2240-91A3-E0A359B63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1442" y="2279962"/>
            <a:ext cx="4353116" cy="37704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 dirty="0">
                <a:solidFill>
                  <a:srgbClr val="595959"/>
                </a:solidFill>
              </a:rPr>
              <a:t>Struggling to copy correctly</a:t>
            </a:r>
          </a:p>
          <a:p>
            <a:r>
              <a:rPr lang="en-US" sz="2200" dirty="0">
                <a:solidFill>
                  <a:srgbClr val="595959"/>
                </a:solidFill>
              </a:rPr>
              <a:t>Struggling to write neatly</a:t>
            </a:r>
          </a:p>
          <a:p>
            <a:r>
              <a:rPr lang="en-US" sz="2200" dirty="0">
                <a:solidFill>
                  <a:srgbClr val="595959"/>
                </a:solidFill>
              </a:rPr>
              <a:t>Struggling to decode unfamiliar words </a:t>
            </a:r>
          </a:p>
          <a:p>
            <a:r>
              <a:rPr lang="en-US" sz="2200" dirty="0">
                <a:solidFill>
                  <a:srgbClr val="595959"/>
                </a:solidFill>
              </a:rPr>
              <a:t>Focusing on ‘keeping up’</a:t>
            </a:r>
          </a:p>
          <a:p>
            <a:r>
              <a:rPr lang="en-US" sz="2200" dirty="0">
                <a:solidFill>
                  <a:srgbClr val="595959"/>
                </a:solidFill>
              </a:rPr>
              <a:t>Hiding or ‘losing’ work</a:t>
            </a:r>
          </a:p>
          <a:p>
            <a:r>
              <a:rPr lang="en-US" sz="2200" dirty="0">
                <a:solidFill>
                  <a:srgbClr val="595959"/>
                </a:solidFill>
              </a:rPr>
              <a:t>Finding distractions</a:t>
            </a:r>
          </a:p>
          <a:p>
            <a:r>
              <a:rPr lang="en-US" sz="2200" dirty="0">
                <a:solidFill>
                  <a:srgbClr val="595959"/>
                </a:solidFill>
              </a:rPr>
              <a:t>Crying</a:t>
            </a:r>
          </a:p>
          <a:p>
            <a:r>
              <a:rPr lang="en-US" sz="2200" dirty="0">
                <a:solidFill>
                  <a:srgbClr val="595959"/>
                </a:solidFill>
              </a:rPr>
              <a:t>Chatting</a:t>
            </a:r>
          </a:p>
          <a:p>
            <a:r>
              <a:rPr lang="en-US" sz="2200" dirty="0">
                <a:solidFill>
                  <a:srgbClr val="595959"/>
                </a:solidFill>
              </a:rPr>
              <a:t>School refusing </a:t>
            </a:r>
          </a:p>
        </p:txBody>
      </p:sp>
      <p:pic>
        <p:nvPicPr>
          <p:cNvPr id="4" name="Graphic 3" descr="Warning outline">
            <a:extLst>
              <a:ext uri="{FF2B5EF4-FFF2-40B4-BE49-F238E27FC236}">
                <a16:creationId xmlns:a16="http://schemas.microsoft.com/office/drawing/2014/main" id="{ACA263A6-08A0-51AC-51E7-F35BEC78B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8772" y="1027322"/>
            <a:ext cx="5023074" cy="50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Cheers outline">
            <a:extLst>
              <a:ext uri="{FF2B5EF4-FFF2-40B4-BE49-F238E27FC236}">
                <a16:creationId xmlns:a16="http://schemas.microsoft.com/office/drawing/2014/main" id="{143D80BB-FA37-3442-A1A4-5F316F4B06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0FDF-569E-684E-BB7C-9B1993C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061" y="762538"/>
            <a:ext cx="5649349" cy="319986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Creating an inclusive classroom</a:t>
            </a: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6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1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B0FDF-569E-684E-BB7C-9B1993C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Features of good practice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Environment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Language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Resources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Teaching Assistants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Training </a:t>
            </a:r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Badge Heart outline">
            <a:extLst>
              <a:ext uri="{FF2B5EF4-FFF2-40B4-BE49-F238E27FC236}">
                <a16:creationId xmlns:a16="http://schemas.microsoft.com/office/drawing/2014/main" id="{807B8F6D-6AEF-7B2F-78A8-78F0BE7D5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14440" y="-418950"/>
            <a:ext cx="7478211" cy="747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4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BD72ABF-2E4F-FC45-8560-58941489D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Getting Started with Inclusion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A Checklist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8" name="Content Placeholder 7" descr="CheckList outline">
            <a:extLst>
              <a:ext uri="{FF2B5EF4-FFF2-40B4-BE49-F238E27FC236}">
                <a16:creationId xmlns:a16="http://schemas.microsoft.com/office/drawing/2014/main" id="{6C46A1A2-CFD6-1445-A402-EB0EA909A3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8463" y="1995252"/>
            <a:ext cx="3084830" cy="2867495"/>
          </a:xfr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A5ADA2-94C5-A94A-B5FA-2CD01485A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fontScale="62500" lnSpcReduction="20000"/>
          </a:bodyPr>
          <a:lstStyle/>
          <a:p>
            <a:pPr marL="0" indent="0" fontAlgn="ctr">
              <a:buNone/>
            </a:pPr>
            <a:endParaRPr lang="en-GB" sz="2600" dirty="0"/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Have I read the Inclusion Policy  or SEND Information report?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Have I met the Inclusion Lead/SENDCO?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Are any pupils in my class identified as having additional needs?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Am I aware of the baseline data and the history of identified pupils in my class? 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Have I visited any onsite special facilities?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Do I need to know how to make referrals or ask for support?</a:t>
            </a:r>
          </a:p>
          <a:p>
            <a:pPr fontAlgn="ctr">
              <a:buFont typeface="Wingdings" pitchFamily="2" charset="2"/>
              <a:buChar char="ü"/>
            </a:pPr>
            <a:r>
              <a:rPr lang="en-GB" sz="2600" dirty="0"/>
              <a:t>Are there support staff with whom I need to consult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485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255</Words>
  <Application>Microsoft Macintosh PowerPoint</Application>
  <PresentationFormat>Widescreen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Wingdings</vt:lpstr>
      <vt:lpstr>Office Theme</vt:lpstr>
      <vt:lpstr>INSERT NAME SCHOOL</vt:lpstr>
      <vt:lpstr>To differentiate is to acknowledge diversity &amp; to take action to ensure it doesn’t lead to disadvantage </vt:lpstr>
      <vt:lpstr>You can find information about pupils with SEND in…</vt:lpstr>
      <vt:lpstr>What do we know about our pupils' additional needs?</vt:lpstr>
      <vt:lpstr>Identifying Needs</vt:lpstr>
      <vt:lpstr>Do children with SEND spend their time...</vt:lpstr>
      <vt:lpstr>Creating an inclusive classroom</vt:lpstr>
      <vt:lpstr>Features of good practice  Environment Language Resources Teaching Assistants Training  </vt:lpstr>
      <vt:lpstr>Getting Started with Inclusion    A Checklist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James Hill</dc:creator>
  <cp:lastModifiedBy>Abigail Gray</cp:lastModifiedBy>
  <cp:revision>77</cp:revision>
  <cp:lastPrinted>2021-09-13T14:43:24Z</cp:lastPrinted>
  <dcterms:created xsi:type="dcterms:W3CDTF">2018-07-22T10:49:40Z</dcterms:created>
  <dcterms:modified xsi:type="dcterms:W3CDTF">2022-09-09T10:21:08Z</dcterms:modified>
</cp:coreProperties>
</file>